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5" r:id="rId1"/>
  </p:sldMasterIdLst>
  <p:sldIdLst>
    <p:sldId id="256" r:id="rId2"/>
    <p:sldId id="257" r:id="rId3"/>
    <p:sldId id="259" r:id="rId4"/>
    <p:sldId id="271" r:id="rId5"/>
    <p:sldId id="268" r:id="rId6"/>
    <p:sldId id="269" r:id="rId7"/>
    <p:sldId id="262" r:id="rId8"/>
    <p:sldId id="266" r:id="rId9"/>
    <p:sldId id="261" r:id="rId10"/>
    <p:sldId id="270" r:id="rId11"/>
    <p:sldId id="263" r:id="rId12"/>
    <p:sldId id="264" r:id="rId13"/>
    <p:sldId id="265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9491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1759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8541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24574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6510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58018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3987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4505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9899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1448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86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22084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84377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2141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8299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3551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036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1CA2551-745D-45EE-B2BD-210200B38BD0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4DF1F7E-7285-445C-8590-B4735A2820A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24806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6" r:id="rId1"/>
    <p:sldLayoutId id="2147483877" r:id="rId2"/>
    <p:sldLayoutId id="2147483878" r:id="rId3"/>
    <p:sldLayoutId id="2147483879" r:id="rId4"/>
    <p:sldLayoutId id="2147483880" r:id="rId5"/>
    <p:sldLayoutId id="2147483881" r:id="rId6"/>
    <p:sldLayoutId id="2147483882" r:id="rId7"/>
    <p:sldLayoutId id="2147483883" r:id="rId8"/>
    <p:sldLayoutId id="2147483884" r:id="rId9"/>
    <p:sldLayoutId id="2147483885" r:id="rId10"/>
    <p:sldLayoutId id="2147483886" r:id="rId11"/>
    <p:sldLayoutId id="2147483887" r:id="rId12"/>
    <p:sldLayoutId id="2147483888" r:id="rId13"/>
    <p:sldLayoutId id="2147483889" r:id="rId14"/>
    <p:sldLayoutId id="2147483890" r:id="rId15"/>
    <p:sldLayoutId id="2147483891" r:id="rId16"/>
    <p:sldLayoutId id="214748389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4C8142-1621-AFE1-0623-383385147C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3PHY1INF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A60CA0E-BC72-4068-8BC9-61C5E92E8B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SOP Project</a:t>
            </a:r>
          </a:p>
          <a:p>
            <a:r>
              <a:rPr lang="de-DE" sz="1600" dirty="0">
                <a:solidFill>
                  <a:schemeClr val="tx1"/>
                </a:solidFill>
              </a:rPr>
              <a:t>Vincent Glauser, Sylvain Lott, Tristan </a:t>
            </a:r>
            <a:r>
              <a:rPr lang="de-DE" sz="1600" dirty="0" err="1">
                <a:solidFill>
                  <a:schemeClr val="tx1"/>
                </a:solidFill>
              </a:rPr>
              <a:t>Henchoz</a:t>
            </a:r>
            <a:r>
              <a:rPr lang="de-DE" sz="1600" dirty="0">
                <a:solidFill>
                  <a:schemeClr val="tx1"/>
                </a:solidFill>
              </a:rPr>
              <a:t>, Katja S. Moos</a:t>
            </a:r>
            <a:endParaRPr lang="en-GB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146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Limitations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C69DF5-4210-6C5E-E71C-9443ADDA6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966" y="2647765"/>
            <a:ext cx="8534400" cy="3615267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High lux =&gt; precise</a:t>
            </a:r>
          </a:p>
          <a:p>
            <a:r>
              <a:rPr lang="en-GB" dirty="0">
                <a:solidFill>
                  <a:schemeClr val="tx1"/>
                </a:solidFill>
              </a:rPr>
              <a:t>&lt; 0.1 lux =&gt; unprecise</a:t>
            </a:r>
          </a:p>
        </p:txBody>
      </p:sp>
    </p:spTree>
    <p:extLst>
      <p:ext uri="{BB962C8B-B14F-4D97-AF65-F5344CB8AC3E}">
        <p14:creationId xmlns:p14="http://schemas.microsoft.com/office/powerpoint/2010/main" val="1481966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de-DE" dirty="0" err="1"/>
              <a:t>Conclusion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C69DF5-4210-6C5E-E71C-9443ADDA6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966" y="2647765"/>
            <a:ext cx="8534400" cy="3615267"/>
          </a:xfrm>
        </p:spPr>
        <p:txBody>
          <a:bodyPr/>
          <a:lstStyle/>
          <a:p>
            <a:r>
              <a:rPr lang="de-DE" dirty="0" err="1">
                <a:solidFill>
                  <a:schemeClr val="tx1"/>
                </a:solidFill>
              </a:rPr>
              <a:t>Measure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number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of</a:t>
            </a:r>
            <a:r>
              <a:rPr lang="de-DE" dirty="0">
                <a:solidFill>
                  <a:schemeClr val="tx1"/>
                </a:solidFill>
              </a:rPr>
              <a:t> lx</a:t>
            </a:r>
          </a:p>
          <a:p>
            <a:r>
              <a:rPr lang="de-DE" dirty="0">
                <a:solidFill>
                  <a:schemeClr val="tx1"/>
                </a:solidFill>
              </a:rPr>
              <a:t>Store in </a:t>
            </a:r>
            <a:r>
              <a:rPr lang="de-DE" dirty="0" err="1">
                <a:solidFill>
                  <a:schemeClr val="tx1"/>
                </a:solidFill>
              </a:rPr>
              <a:t>array</a:t>
            </a:r>
            <a:endParaRPr lang="de-DE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Connect to API</a:t>
            </a:r>
          </a:p>
          <a:p>
            <a:r>
              <a:rPr lang="en-GB" dirty="0">
                <a:solidFill>
                  <a:schemeClr val="tx1"/>
                </a:solidFill>
              </a:rPr>
              <a:t>Send array elements</a:t>
            </a:r>
          </a:p>
          <a:p>
            <a:r>
              <a:rPr lang="en-GB" dirty="0">
                <a:solidFill>
                  <a:schemeClr val="tx1"/>
                </a:solidFill>
              </a:rPr>
              <a:t>Line plot in HTML</a:t>
            </a:r>
          </a:p>
        </p:txBody>
      </p:sp>
    </p:spTree>
    <p:extLst>
      <p:ext uri="{BB962C8B-B14F-4D97-AF65-F5344CB8AC3E}">
        <p14:creationId xmlns:p14="http://schemas.microsoft.com/office/powerpoint/2010/main" val="1329607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de-DE" dirty="0"/>
              <a:t>Questions?</a:t>
            </a:r>
            <a:endParaRPr lang="en-GB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2B3B827-3F7F-3C97-9E6D-AABCF0090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677" y="1845918"/>
            <a:ext cx="6971470" cy="4647647"/>
          </a:xfrm>
          <a:prstGeom prst="rect">
            <a:avLst/>
          </a:prstGeom>
        </p:spPr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168EF55-D2E2-C9DB-F0B4-F34609E7D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06760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de-DE" dirty="0"/>
              <a:t>Sources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C69DF5-4210-6C5E-E71C-9443ADDA6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966" y="2647765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Pictures:</a:t>
            </a:r>
          </a:p>
          <a:p>
            <a:r>
              <a:rPr lang="en-GB" dirty="0">
                <a:solidFill>
                  <a:schemeClr val="tx1"/>
                </a:solidFill>
              </a:rPr>
              <a:t>https://www.vishay.com/en/product/84286/</a:t>
            </a:r>
          </a:p>
          <a:p>
            <a:r>
              <a:rPr lang="en-GB" dirty="0">
                <a:solidFill>
                  <a:schemeClr val="tx1"/>
                </a:solidFill>
              </a:rPr>
              <a:t>https://commons.wikimedia.org/wiki/File:Summit-lake-wv-night-sky-reflection_-_West_Virginia_-_ForestWander.jpg</a:t>
            </a: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Text:</a:t>
            </a:r>
          </a:p>
          <a:p>
            <a:r>
              <a:rPr lang="en-GB" dirty="0">
                <a:solidFill>
                  <a:schemeClr val="tx1"/>
                </a:solidFill>
              </a:rPr>
              <a:t>https://en.wikipedia.org/wiki/Lux</a:t>
            </a:r>
          </a:p>
        </p:txBody>
      </p:sp>
    </p:spTree>
    <p:extLst>
      <p:ext uri="{BB962C8B-B14F-4D97-AF65-F5344CB8AC3E}">
        <p14:creationId xmlns:p14="http://schemas.microsoft.com/office/powerpoint/2010/main" val="2051214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C69DF5-4210-6C5E-E71C-9443ADDA6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966" y="2647765"/>
            <a:ext cx="8534400" cy="3615267"/>
          </a:xfrm>
        </p:spPr>
        <p:txBody>
          <a:bodyPr/>
          <a:lstStyle/>
          <a:p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444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Intro Astrophysics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C69DF5-4210-6C5E-E71C-9443ADDA6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966" y="2647765"/>
            <a:ext cx="8534400" cy="3615267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Light </a:t>
            </a:r>
            <a:r>
              <a:rPr lang="de-DE" dirty="0" err="1">
                <a:solidFill>
                  <a:schemeClr val="tx1"/>
                </a:solidFill>
              </a:rPr>
              <a:t>pollution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Units: 1 Lux ≈ 1 candle at distance 1 m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Direct sunlight: 32’000-100’000 lx</a:t>
            </a:r>
          </a:p>
          <a:p>
            <a:r>
              <a:rPr lang="en-GB" dirty="0">
                <a:solidFill>
                  <a:schemeClr val="tx1"/>
                </a:solidFill>
              </a:rPr>
              <a:t>Living room: 50 lx</a:t>
            </a:r>
          </a:p>
          <a:p>
            <a:r>
              <a:rPr lang="en-GB" dirty="0">
                <a:solidFill>
                  <a:schemeClr val="tx1"/>
                </a:solidFill>
              </a:rPr>
              <a:t>Full moon, clear night: 0.05-0.3 lx</a:t>
            </a:r>
          </a:p>
          <a:p>
            <a:r>
              <a:rPr lang="en-GB" dirty="0">
                <a:solidFill>
                  <a:schemeClr val="tx1"/>
                </a:solidFill>
              </a:rPr>
              <a:t>Moonless, night sky: 0.0001 lx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899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Sensor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C69DF5-4210-6C5E-E71C-9443ADDA6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966" y="2647765"/>
            <a:ext cx="8534400" cy="3615267"/>
          </a:xfrm>
        </p:spPr>
        <p:txBody>
          <a:bodyPr/>
          <a:lstStyle/>
          <a:p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56C2C3D-24E3-950B-537C-F12465C0D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105" y="561755"/>
            <a:ext cx="2518611" cy="185856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60EAEA0-4227-734C-823E-665979F21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27" y="2727854"/>
            <a:ext cx="4090176" cy="3440335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B74D8428-7F02-C5AD-A957-007329DFA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6142" y="2719449"/>
            <a:ext cx="4650574" cy="344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75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Gain &amp; Integration time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C69DF5-4210-6C5E-E71C-9443ADDA6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966" y="2647765"/>
            <a:ext cx="8534400" cy="3615267"/>
          </a:xfrm>
        </p:spPr>
        <p:txBody>
          <a:bodyPr/>
          <a:lstStyle/>
          <a:p>
            <a:r>
              <a:rPr lang="de-DE" dirty="0" err="1">
                <a:solidFill>
                  <a:schemeClr val="tx1"/>
                </a:solidFill>
              </a:rPr>
              <a:t>Sensibility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of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the</a:t>
            </a:r>
            <a:r>
              <a:rPr lang="de-DE" dirty="0">
                <a:solidFill>
                  <a:schemeClr val="tx1"/>
                </a:solidFill>
              </a:rPr>
              <a:t> light: </a:t>
            </a:r>
          </a:p>
          <a:p>
            <a:r>
              <a:rPr lang="de-DE" dirty="0" err="1">
                <a:solidFill>
                  <a:schemeClr val="tx1"/>
                </a:solidFill>
              </a:rPr>
              <a:t>Gain</a:t>
            </a:r>
            <a:r>
              <a:rPr lang="de-DE" dirty="0">
                <a:solidFill>
                  <a:schemeClr val="tx1"/>
                </a:solidFill>
              </a:rPr>
              <a:t> (ISO): 2 (max.)</a:t>
            </a:r>
          </a:p>
          <a:p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Time </a:t>
            </a:r>
            <a:r>
              <a:rPr lang="de-DE" dirty="0" err="1">
                <a:solidFill>
                  <a:schemeClr val="tx1"/>
                </a:solidFill>
              </a:rPr>
              <a:t>to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capture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the</a:t>
            </a:r>
            <a:r>
              <a:rPr lang="de-DE" dirty="0">
                <a:solidFill>
                  <a:schemeClr val="tx1"/>
                </a:solidFill>
              </a:rPr>
              <a:t> light</a:t>
            </a:r>
          </a:p>
          <a:p>
            <a:r>
              <a:rPr lang="de-DE" dirty="0">
                <a:solidFill>
                  <a:schemeClr val="tx1"/>
                </a:solidFill>
              </a:rPr>
              <a:t>Integration time: 800 </a:t>
            </a:r>
            <a:r>
              <a:rPr lang="de-DE" dirty="0" err="1">
                <a:solidFill>
                  <a:schemeClr val="tx1"/>
                </a:solidFill>
              </a:rPr>
              <a:t>ms</a:t>
            </a:r>
            <a:r>
              <a:rPr lang="de-DE" dirty="0">
                <a:solidFill>
                  <a:schemeClr val="tx1"/>
                </a:solidFill>
              </a:rPr>
              <a:t> (max.)</a:t>
            </a:r>
          </a:p>
          <a:p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The </a:t>
            </a:r>
            <a:r>
              <a:rPr lang="de-DE" dirty="0" err="1">
                <a:solidFill>
                  <a:schemeClr val="tx1"/>
                </a:solidFill>
              </a:rPr>
              <a:t>higher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the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two</a:t>
            </a:r>
            <a:r>
              <a:rPr lang="de-DE" dirty="0">
                <a:solidFill>
                  <a:schemeClr val="tx1"/>
                </a:solidFill>
              </a:rPr>
              <a:t>, </a:t>
            </a:r>
            <a:r>
              <a:rPr lang="de-DE" dirty="0" err="1">
                <a:solidFill>
                  <a:schemeClr val="tx1"/>
                </a:solidFill>
              </a:rPr>
              <a:t>the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better</a:t>
            </a:r>
            <a:r>
              <a:rPr lang="de-DE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EC066F3-6154-61BB-089B-4F4C21E3B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1163" y="1962150"/>
            <a:ext cx="6700837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771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5BDD1EA-D8C1-45AF-9F0A-14A2A137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54440" cy="9128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 dirty="0" err="1">
                <a:solidFill>
                  <a:srgbClr val="FFFFFF"/>
                </a:solidFill>
              </a:rPr>
              <a:t>DatastructurE</a:t>
            </a:r>
            <a:endParaRPr lang="en-US" dirty="0"/>
          </a:p>
        </p:txBody>
      </p:sp>
      <p:sp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14354E08-0068-48D7-A8AD-84C7B1CF5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779F34F-2960-4B81-BA08-445B6F6A0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0A57ACC-416F-4A5D-B7F7-DDA9886A3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6522B4F-50C4-4FCE-8AE2-3789D63E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C3978FC-B5D1-42BE-B086-BC2A733D58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CED99F1-340D-4970-8E66-3B28E9271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0A54E39-63C0-4847-A766-C6B74FEB4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E0EAFF0D-900F-1C06-7AC0-F26E9FB5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217" y="1480155"/>
            <a:ext cx="5641063" cy="3567972"/>
          </a:xfrm>
          <a:prstGeom prst="rect">
            <a:avLst/>
          </a:prstGeom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8ADADD69-FC9A-7E45-EE5F-0C4B77DD9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1187" y="2209800"/>
            <a:ext cx="3479419" cy="2922591"/>
          </a:xfrm>
        </p:spPr>
        <p:txBody>
          <a:bodyPr anchor="t">
            <a:normAutofit/>
          </a:bodyPr>
          <a:lstStyle/>
          <a:p>
            <a:r>
              <a:rPr lang="de-DE" sz="1800" dirty="0">
                <a:solidFill>
                  <a:schemeClr val="tx1"/>
                </a:solidFill>
              </a:rPr>
              <a:t>Array </a:t>
            </a:r>
            <a:r>
              <a:rPr lang="de-DE" sz="1800" dirty="0" err="1">
                <a:solidFill>
                  <a:schemeClr val="tx1"/>
                </a:solidFill>
              </a:rPr>
              <a:t>with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index</a:t>
            </a:r>
            <a:endParaRPr lang="de-DE" sz="1800" dirty="0">
              <a:solidFill>
                <a:schemeClr val="tx1"/>
              </a:solidFill>
            </a:endParaRPr>
          </a:p>
          <a:p>
            <a:r>
              <a:rPr lang="de-DE" sz="1800" dirty="0">
                <a:solidFill>
                  <a:schemeClr val="tx1"/>
                </a:solidFill>
              </a:rPr>
              <a:t>Quickly </a:t>
            </a:r>
            <a:r>
              <a:rPr lang="de-DE" sz="1800" dirty="0" err="1">
                <a:solidFill>
                  <a:schemeClr val="tx1"/>
                </a:solidFill>
              </a:rPr>
              <a:t>implemented</a:t>
            </a:r>
            <a:endParaRPr lang="de-DE" sz="1800" dirty="0">
              <a:solidFill>
                <a:schemeClr val="tx1"/>
              </a:solidFill>
            </a:endParaRPr>
          </a:p>
          <a:p>
            <a:r>
              <a:rPr lang="de-DE" sz="1800" dirty="0" err="1">
                <a:solidFill>
                  <a:schemeClr val="tx1"/>
                </a:solidFill>
              </a:rPr>
              <a:t>Direct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access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to</a:t>
            </a:r>
            <a:r>
              <a:rPr lang="de-DE" sz="1800" dirty="0">
                <a:solidFill>
                  <a:schemeClr val="tx1"/>
                </a:solidFill>
              </a:rPr>
              <a:t> all </a:t>
            </a:r>
            <a:r>
              <a:rPr lang="de-DE" sz="1800" dirty="0" err="1">
                <a:solidFill>
                  <a:schemeClr val="tx1"/>
                </a:solidFill>
              </a:rPr>
              <a:t>elements</a:t>
            </a:r>
            <a:endParaRPr lang="de-DE" sz="1800" dirty="0">
              <a:solidFill>
                <a:schemeClr val="tx1"/>
              </a:solidFill>
            </a:endParaRPr>
          </a:p>
          <a:p>
            <a:r>
              <a:rPr lang="de-DE" sz="1800" dirty="0" err="1">
                <a:solidFill>
                  <a:schemeClr val="tx1"/>
                </a:solidFill>
              </a:rPr>
              <a:t>Overwrite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elements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from</a:t>
            </a:r>
            <a:r>
              <a:rPr lang="de-DE" sz="1800" dirty="0">
                <a:solidFill>
                  <a:schemeClr val="tx1"/>
                </a:solidFill>
              </a:rPr>
              <a:t> top </a:t>
            </a:r>
            <a:r>
              <a:rPr lang="de-DE" sz="1800" dirty="0" err="1">
                <a:solidFill>
                  <a:schemeClr val="tx1"/>
                </a:solidFill>
              </a:rPr>
              <a:t>to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bottom</a:t>
            </a:r>
            <a:endParaRPr lang="de-DE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599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Memory</a:t>
            </a:r>
          </a:p>
        </p:txBody>
      </p:sp>
      <p:pic>
        <p:nvPicPr>
          <p:cNvPr id="5" name="Inhaltsplatzhalter 4" descr="Ein Bild, das Text, Screenshot, Rechteck, Diagramm enthält.&#10;&#10;Automatisch generierte Beschreibung">
            <a:extLst>
              <a:ext uri="{FF2B5EF4-FFF2-40B4-BE49-F238E27FC236}">
                <a16:creationId xmlns:a16="http://schemas.microsoft.com/office/drawing/2014/main" id="{CBFD5A95-AD0B-C80B-20CC-F1B851292B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886" y="2192867"/>
            <a:ext cx="7163052" cy="3781425"/>
          </a:xfrm>
        </p:spPr>
      </p:pic>
    </p:spTree>
    <p:extLst>
      <p:ext uri="{BB962C8B-B14F-4D97-AF65-F5344CB8AC3E}">
        <p14:creationId xmlns:p14="http://schemas.microsoft.com/office/powerpoint/2010/main" val="3420492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5BDD1EA-D8C1-45AF-9F0A-14A2A137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API</a:t>
            </a:r>
          </a:p>
        </p:txBody>
      </p:sp>
      <p:sp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14354E08-0068-48D7-A8AD-84C7B1CF5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Text, Screenshot, Software, Diagramm enthält.&#10;&#10;Automatisch generierte Beschreibung">
            <a:extLst>
              <a:ext uri="{FF2B5EF4-FFF2-40B4-BE49-F238E27FC236}">
                <a16:creationId xmlns:a16="http://schemas.microsoft.com/office/drawing/2014/main" id="{0816A76E-CC16-2F11-7119-0C387FC76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117" b="4778"/>
          <a:stretch/>
        </p:blipFill>
        <p:spPr>
          <a:xfrm>
            <a:off x="666633" y="698395"/>
            <a:ext cx="6517072" cy="4924660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A779F34F-2960-4B81-BA08-445B6F6A0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0A57ACC-416F-4A5D-B7F7-DDA9886A3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6522B4F-50C4-4FCE-8AE2-3789D63E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C3978FC-B5D1-42BE-B086-BC2A733D58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CED99F1-340D-4970-8E66-3B28E9271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0A54E39-63C0-4847-A766-C6B74FEB4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738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4FDB767-6E1E-486B-8E38-71455A73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3187" y="247226"/>
            <a:ext cx="3839105" cy="1507067"/>
          </a:xfrm>
        </p:spPr>
        <p:txBody>
          <a:bodyPr>
            <a:normAutofit/>
          </a:bodyPr>
          <a:lstStyle/>
          <a:p>
            <a:r>
              <a:rPr lang="en-GB" sz="3200" dirty="0"/>
              <a:t>Box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98054BD-F673-433D-AAB5-3407222A1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6096002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innerShdw blurRad="63500" dist="3175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Kabel, Im Haus, Fernbedienung, Controller enthält.&#10;&#10;Automatisch generierte Beschreibung">
            <a:extLst>
              <a:ext uri="{FF2B5EF4-FFF2-40B4-BE49-F238E27FC236}">
                <a16:creationId xmlns:a16="http://schemas.microsoft.com/office/drawing/2014/main" id="{489ABBAB-356B-0171-7AF2-134578C820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94" r="13326" b="12188"/>
          <a:stretch/>
        </p:blipFill>
        <p:spPr>
          <a:xfrm rot="5400000">
            <a:off x="133984" y="841498"/>
            <a:ext cx="2739814" cy="1700284"/>
          </a:xfrm>
          <a:prstGeom prst="rect">
            <a:avLst/>
          </a:prstGeom>
        </p:spPr>
      </p:pic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7123199-10C0-4FC8-AEE0-8EEC97A26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3383280"/>
            <a:ext cx="609600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C453CCF-DF16-4E2B-9E51-CEC7C0A2B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99105" y="0"/>
            <a:ext cx="91440" cy="3474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fik 10" descr="Ein Bild, das Silber, Im Haus, Wand, Kamm enthält.&#10;&#10;Automatisch generierte Beschreibung">
            <a:extLst>
              <a:ext uri="{FF2B5EF4-FFF2-40B4-BE49-F238E27FC236}">
                <a16:creationId xmlns:a16="http://schemas.microsoft.com/office/drawing/2014/main" id="{D77C3A86-96E2-5540-BFB0-E8E5157A25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99" t="11481" r="2778" b="25741"/>
          <a:stretch/>
        </p:blipFill>
        <p:spPr>
          <a:xfrm rot="5400000">
            <a:off x="3215851" y="882588"/>
            <a:ext cx="2739814" cy="1618104"/>
          </a:xfrm>
          <a:prstGeom prst="rect">
            <a:avLst/>
          </a:prstGeom>
        </p:spPr>
      </p:pic>
      <p:pic>
        <p:nvPicPr>
          <p:cNvPr id="5" name="Grafik 4" descr="Ein Bild, das Text, Im Haus enthält.&#10;&#10;Automatisch generierte Beschreibung">
            <a:extLst>
              <a:ext uri="{FF2B5EF4-FFF2-40B4-BE49-F238E27FC236}">
                <a16:creationId xmlns:a16="http://schemas.microsoft.com/office/drawing/2014/main" id="{CA6C08FA-3C1B-6A79-989A-D5663798948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6" r="19064" b="10072"/>
          <a:stretch/>
        </p:blipFill>
        <p:spPr>
          <a:xfrm rot="5400000">
            <a:off x="1676505" y="3664250"/>
            <a:ext cx="2739814" cy="3004216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C69DF5-4210-6C5E-E71C-9443ADDA6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012" y="1754293"/>
            <a:ext cx="4465639" cy="3091181"/>
          </a:xfrm>
        </p:spPr>
        <p:txBody>
          <a:bodyPr>
            <a:normAutofit/>
          </a:bodyPr>
          <a:lstStyle/>
          <a:p>
            <a:r>
              <a:rPr lang="de-DE" sz="1800" dirty="0">
                <a:solidFill>
                  <a:schemeClr val="tx1"/>
                </a:solidFill>
              </a:rPr>
              <a:t>Focus </a:t>
            </a:r>
            <a:r>
              <a:rPr lang="de-DE" sz="1800" dirty="0" err="1">
                <a:solidFill>
                  <a:schemeClr val="tx1"/>
                </a:solidFill>
              </a:rPr>
              <a:t>for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light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pollution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comming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from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sky</a:t>
            </a:r>
            <a:endParaRPr lang="de-DE" sz="1800" dirty="0">
              <a:solidFill>
                <a:schemeClr val="tx1"/>
              </a:solidFill>
            </a:endParaRPr>
          </a:p>
          <a:p>
            <a:r>
              <a:rPr lang="de-DE" sz="1800" dirty="0" err="1">
                <a:solidFill>
                  <a:schemeClr val="tx1"/>
                </a:solidFill>
              </a:rPr>
              <a:t>Stability</a:t>
            </a:r>
            <a:endParaRPr lang="de-DE" sz="1800" dirty="0">
              <a:solidFill>
                <a:schemeClr val="tx1"/>
              </a:solidFill>
            </a:endParaRPr>
          </a:p>
          <a:p>
            <a:r>
              <a:rPr lang="de-DE" sz="1800" dirty="0">
                <a:solidFill>
                  <a:schemeClr val="tx1"/>
                </a:solidFill>
              </a:rPr>
              <a:t>Hide </a:t>
            </a:r>
            <a:r>
              <a:rPr lang="de-DE" sz="1800" dirty="0" err="1">
                <a:solidFill>
                  <a:schemeClr val="tx1"/>
                </a:solidFill>
              </a:rPr>
              <a:t>the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technical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components</a:t>
            </a:r>
            <a:endParaRPr lang="de-DE" sz="1800" dirty="0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3EF4D34-FDBA-40BC-B666-A5CDF8B00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2292" y="2963333"/>
            <a:ext cx="1896535" cy="2218267"/>
            <a:chOff x="10292292" y="2963333"/>
            <a:chExt cx="1896535" cy="22182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480576D-7D90-4190-A9B4-0AF8F034C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400E164-5E40-4749-BD83-180844C084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699485" y="3190344"/>
              <a:ext cx="1489342" cy="14893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AA2F8AC-5516-4094-B54C-F6D968DB1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1DE429-F182-4584-A22E-3A93AF249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E0091AD-70B8-41E1-821E-F0BA34C3E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1161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AD08D-ACC9-5109-FD0D-442C0513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Live presentation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C69DF5-4210-6C5E-E71C-9443ADDA6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966" y="2647765"/>
            <a:ext cx="8534400" cy="3615267"/>
          </a:xfrm>
        </p:spPr>
        <p:txBody>
          <a:bodyPr/>
          <a:lstStyle/>
          <a:p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227382"/>
      </p:ext>
    </p:extLst>
  </p:cSld>
  <p:clrMapOvr>
    <a:masterClrMapping/>
  </p:clrMapOvr>
</p:sld>
</file>

<file path=ppt/theme/theme1.xml><?xml version="1.0" encoding="utf-8"?>
<a:theme xmlns:a="http://schemas.openxmlformats.org/drawingml/2006/main" name="Segment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egmen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gmen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TM02900771[[fn=Segment]]</Template>
  <TotalTime>0</TotalTime>
  <Words>210</Words>
  <Application>Microsoft Office PowerPoint</Application>
  <PresentationFormat>Breitbild</PresentationFormat>
  <Paragraphs>48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7" baseType="lpstr">
      <vt:lpstr>Century Gothic</vt:lpstr>
      <vt:lpstr>Wingdings 3</vt:lpstr>
      <vt:lpstr>Segment</vt:lpstr>
      <vt:lpstr>3PHY1INF</vt:lpstr>
      <vt:lpstr>Intro Astrophysics</vt:lpstr>
      <vt:lpstr>Sensor</vt:lpstr>
      <vt:lpstr>Gain &amp; Integration time</vt:lpstr>
      <vt:lpstr>DatastructurE</vt:lpstr>
      <vt:lpstr>Memory</vt:lpstr>
      <vt:lpstr>API</vt:lpstr>
      <vt:lpstr>Box</vt:lpstr>
      <vt:lpstr>Live presentation</vt:lpstr>
      <vt:lpstr>Limitations</vt:lpstr>
      <vt:lpstr>Conclusion</vt:lpstr>
      <vt:lpstr>Questions?</vt:lpstr>
      <vt:lpstr>Sources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3PHY1INF</dc:title>
  <dc:creator>Vincent Glauser</dc:creator>
  <cp:lastModifiedBy>Katja Sophia Moos</cp:lastModifiedBy>
  <cp:revision>14</cp:revision>
  <dcterms:created xsi:type="dcterms:W3CDTF">2023-05-24T08:21:17Z</dcterms:created>
  <dcterms:modified xsi:type="dcterms:W3CDTF">2023-06-02T19:14:01Z</dcterms:modified>
</cp:coreProperties>
</file>

<file path=docProps/thumbnail.jpeg>
</file>